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96" r:id="rId5"/>
    <p:sldId id="297" r:id="rId6"/>
    <p:sldId id="284" r:id="rId7"/>
    <p:sldId id="306" r:id="rId8"/>
    <p:sldId id="298" r:id="rId9"/>
    <p:sldId id="286" r:id="rId10"/>
    <p:sldId id="285" r:id="rId11"/>
    <p:sldId id="287" r:id="rId12"/>
    <p:sldId id="307" r:id="rId13"/>
    <p:sldId id="289" r:id="rId14"/>
    <p:sldId id="290" r:id="rId15"/>
    <p:sldId id="291" r:id="rId16"/>
    <p:sldId id="292" r:id="rId17"/>
    <p:sldId id="293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4" r:id="rId26"/>
    <p:sldId id="29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BDE9DB-DD51-4FD3-AEA3-593438005603}">
  <a:tblStyle styleId="{93BDE9DB-DD51-4FD3-AEA3-5934380056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16"/>
    <p:restoredTop sz="84375"/>
  </p:normalViewPr>
  <p:slideViewPr>
    <p:cSldViewPr snapToGrid="0" snapToObjects="1">
      <p:cViewPr>
        <p:scale>
          <a:sx n="110" d="100"/>
          <a:sy n="110" d="100"/>
        </p:scale>
        <p:origin x="-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15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8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76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36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14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05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the classification layer defined in Eq.8 with binary-cross-entropy loss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the regression layer defined in Eq.9 with mean-square-error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12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692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dirty="0"/>
              <a:t>Full-label setting, we use all discharge summaries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400" dirty="0"/>
              <a:t>Top-50 label setting, we only predict 50 most frequent labels, and filter each dataset down to the instances that have at least one of the top 50 most frequent codes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405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88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528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885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687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820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846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31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4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01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85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56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46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95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2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585626" y="1684341"/>
            <a:ext cx="7222733" cy="144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ko-KR" sz="3600" dirty="0">
                <a:cs typeface="Arial" panose="020B0604020202020204" pitchFamily="34" charset="0"/>
              </a:rPr>
              <a:t>EHR Coding with Multi-scale Feature Attention and Structured Knowledge Graph Propagation</a:t>
            </a:r>
            <a:endParaRPr sz="3600" dirty="0"/>
          </a:p>
        </p:txBody>
      </p:sp>
      <p:sp>
        <p:nvSpPr>
          <p:cNvPr id="7" name="Google Shape;487;p33">
            <a:extLst>
              <a:ext uri="{FF2B5EF4-FFF2-40B4-BE49-F238E27FC236}">
                <a16:creationId xmlns:a16="http://schemas.microsoft.com/office/drawing/2014/main" id="{9E0E7137-A3C3-E145-ACA1-C1CC680DACFC}"/>
              </a:ext>
            </a:extLst>
          </p:cNvPr>
          <p:cNvSpPr txBox="1">
            <a:spLocks/>
          </p:cNvSpPr>
          <p:nvPr/>
        </p:nvSpPr>
        <p:spPr>
          <a:xfrm>
            <a:off x="585626" y="3542135"/>
            <a:ext cx="2800661" cy="999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dirty="0">
                <a:cs typeface="Arial" panose="020B0604020202020204" pitchFamily="34" charset="0"/>
              </a:rPr>
              <a:t>Source: CIKM”19</a:t>
            </a:r>
          </a:p>
          <a:p>
            <a:r>
              <a:rPr lang="en-US" altLang="ko-KR" dirty="0">
                <a:cs typeface="Arial" panose="020B0604020202020204" pitchFamily="34" charset="0"/>
              </a:rPr>
              <a:t>Speaker: Tzu-Yun, </a:t>
            </a:r>
            <a:r>
              <a:rPr lang="en-US" altLang="ko-KR" dirty="0" err="1">
                <a:cs typeface="Arial" panose="020B0604020202020204" pitchFamily="34" charset="0"/>
              </a:rPr>
              <a:t>Chien</a:t>
            </a:r>
            <a:endParaRPr lang="en-US" altLang="ko-KR" dirty="0">
              <a:cs typeface="Arial" panose="020B0604020202020204" pitchFamily="34" charset="0"/>
            </a:endParaRPr>
          </a:p>
          <a:p>
            <a:r>
              <a:rPr lang="en-US" altLang="ko-KR" dirty="0">
                <a:cs typeface="Arial" panose="020B0604020202020204" pitchFamily="34" charset="0"/>
              </a:rPr>
              <a:t>Advisor: </a:t>
            </a:r>
            <a:r>
              <a:rPr lang="en-US" altLang="ko-KR" dirty="0"/>
              <a:t>Jia-Ling, Koh</a:t>
            </a:r>
          </a:p>
          <a:p>
            <a:r>
              <a:rPr lang="en-US" altLang="ko-KR" dirty="0">
                <a:cs typeface="Arial" panose="020B0604020202020204" pitchFamily="34" charset="0"/>
              </a:rPr>
              <a:t>Date: 2020/03/30</a:t>
            </a:r>
          </a:p>
          <a:p>
            <a:endParaRPr lang="ko-KR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10BA5D-6429-4041-99FB-C4D56233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20548"/>
            <a:ext cx="9137522" cy="5127098"/>
          </a:xfrm>
          <a:prstGeom prst="rect">
            <a:avLst/>
          </a:prstGeom>
        </p:spPr>
      </p:pic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240101" y="129651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FRAMEWORK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03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Embedding Layer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3" name="Google Shape;999;p54">
            <a:extLst>
              <a:ext uri="{FF2B5EF4-FFF2-40B4-BE49-F238E27FC236}">
                <a16:creationId xmlns:a16="http://schemas.microsoft.com/office/drawing/2014/main" id="{2B037F9C-0E43-CF4C-A0CB-BE57FDA8EA9F}"/>
              </a:ext>
            </a:extLst>
          </p:cNvPr>
          <p:cNvSpPr txBox="1">
            <a:spLocks/>
          </p:cNvSpPr>
          <p:nvPr/>
        </p:nvSpPr>
        <p:spPr>
          <a:xfrm>
            <a:off x="487686" y="1197713"/>
            <a:ext cx="6056952" cy="4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/>
              <a:t>Pre-train the embedding layer using CBOW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Google Shape;999;p54">
                <a:extLst>
                  <a:ext uri="{FF2B5EF4-FFF2-40B4-BE49-F238E27FC236}">
                    <a16:creationId xmlns:a16="http://schemas.microsoft.com/office/drawing/2014/main" id="{29EFC3B7-0931-384F-A8EE-B5B4828AF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6" y="1689174"/>
                <a:ext cx="5575590" cy="452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For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000" dirty="0"/>
                  <a:t> in clinical note,</a:t>
                </a:r>
              </a:p>
            </p:txBody>
          </p:sp>
        </mc:Choice>
        <mc:Fallback>
          <p:sp>
            <p:nvSpPr>
              <p:cNvPr id="34" name="Google Shape;999;p54">
                <a:extLst>
                  <a:ext uri="{FF2B5EF4-FFF2-40B4-BE49-F238E27FC236}">
                    <a16:creationId xmlns:a16="http://schemas.microsoft.com/office/drawing/2014/main" id="{29EFC3B7-0931-384F-A8EE-B5B4828A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6" y="1689174"/>
                <a:ext cx="5575590" cy="452626"/>
              </a:xfrm>
              <a:prstGeom prst="rect">
                <a:avLst/>
              </a:prstGeom>
              <a:blipFill>
                <a:blip r:embed="rId3"/>
                <a:stretch>
                  <a:fillRect b="-24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Google Shape;999;p54">
            <a:extLst>
              <a:ext uri="{FF2B5EF4-FFF2-40B4-BE49-F238E27FC236}">
                <a16:creationId xmlns:a16="http://schemas.microsoft.com/office/drawing/2014/main" id="{AD3BAD72-37EB-B242-B0DF-17591F24BAD7}"/>
              </a:ext>
            </a:extLst>
          </p:cNvPr>
          <p:cNvSpPr txBox="1">
            <a:spLocks/>
          </p:cNvSpPr>
          <p:nvPr/>
        </p:nvSpPr>
        <p:spPr>
          <a:xfrm>
            <a:off x="859533" y="3061175"/>
            <a:ext cx="5575590" cy="4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altLang="ja-JP" sz="1600" dirty="0"/>
              <a:t>( m : the length of word sequence of clinical note) 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296A1D23-559C-C24C-B9AF-45D4F1977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79" t="10365" r="71522" b="65073"/>
          <a:stretch/>
        </p:blipFill>
        <p:spPr>
          <a:xfrm>
            <a:off x="5630237" y="1962364"/>
            <a:ext cx="3174715" cy="2558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Google Shape;520;p37">
                <a:extLst>
                  <a:ext uri="{FF2B5EF4-FFF2-40B4-BE49-F238E27FC236}">
                    <a16:creationId xmlns:a16="http://schemas.microsoft.com/office/drawing/2014/main" id="{8741488E-5CE8-8C45-BD5F-D54F12110A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3527" y="2365576"/>
                <a:ext cx="2837234" cy="44885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Google Shape;520;p37">
                <a:extLst>
                  <a:ext uri="{FF2B5EF4-FFF2-40B4-BE49-F238E27FC236}">
                    <a16:creationId xmlns:a16="http://schemas.microsoft.com/office/drawing/2014/main" id="{8741488E-5CE8-8C45-BD5F-D54F1211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27" y="2365576"/>
                <a:ext cx="2837234" cy="448853"/>
              </a:xfrm>
              <a:prstGeom prst="rect">
                <a:avLst/>
              </a:prstGeom>
              <a:blipFill>
                <a:blip r:embed="rId5"/>
                <a:stretch>
                  <a:fillRect b="-486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24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068231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Densely Connected Convolutional Layer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2BAB2A4-7520-1D44-93FA-E8B425D01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9" t="5168" r="23895" b="64879"/>
          <a:stretch/>
        </p:blipFill>
        <p:spPr>
          <a:xfrm>
            <a:off x="336624" y="1420717"/>
            <a:ext cx="8228641" cy="26259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160;p25">
                <a:extLst>
                  <a:ext uri="{FF2B5EF4-FFF2-40B4-BE49-F238E27FC236}">
                    <a16:creationId xmlns:a16="http://schemas.microsoft.com/office/drawing/2014/main" id="{6B78272F-A5F6-0F40-AF70-1CE5B28D19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9723" y="4282634"/>
                <a:ext cx="869061" cy="40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9pPr>
              </a:lstStyle>
              <a:p>
                <a:r>
                  <a:rPr lang="en-US" altLang="ja-JP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Google Shape;160;p25">
                <a:extLst>
                  <a:ext uri="{FF2B5EF4-FFF2-40B4-BE49-F238E27FC236}">
                    <a16:creationId xmlns:a16="http://schemas.microsoft.com/office/drawing/2014/main" id="{6B78272F-A5F6-0F40-AF70-1CE5B28D1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23" y="4282634"/>
                <a:ext cx="869061" cy="402146"/>
              </a:xfrm>
              <a:prstGeom prst="rect">
                <a:avLst/>
              </a:prstGeom>
              <a:blipFill>
                <a:blip r:embed="rId4"/>
                <a:stretch>
                  <a:fillRect l="-21429" t="-21212" r="-1429" b="-4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レーム 5">
            <a:extLst>
              <a:ext uri="{FF2B5EF4-FFF2-40B4-BE49-F238E27FC236}">
                <a16:creationId xmlns:a16="http://schemas.microsoft.com/office/drawing/2014/main" id="{EC9681B1-0B28-7D47-B7F8-366B945426DE}"/>
              </a:ext>
            </a:extLst>
          </p:cNvPr>
          <p:cNvSpPr/>
          <p:nvPr/>
        </p:nvSpPr>
        <p:spPr>
          <a:xfrm>
            <a:off x="185195" y="1628655"/>
            <a:ext cx="2528587" cy="2329888"/>
          </a:xfrm>
          <a:prstGeom prst="frame">
            <a:avLst>
              <a:gd name="adj1" fmla="val 1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0503E859-22D6-844A-9776-93AB594A36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8784" y="4175473"/>
                <a:ext cx="4523226" cy="489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,[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000" b="1" dirty="0"/>
              </a:p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</p:txBody>
          </p:sp>
        </mc:Choice>
        <mc:Fallback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0503E859-22D6-844A-9776-93AB594A3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84" y="4175473"/>
                <a:ext cx="4523226" cy="489802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矢印 1">
            <a:extLst>
              <a:ext uri="{FF2B5EF4-FFF2-40B4-BE49-F238E27FC236}">
                <a16:creationId xmlns:a16="http://schemas.microsoft.com/office/drawing/2014/main" id="{283342AA-63AF-B84E-B77C-60F2B9059B07}"/>
              </a:ext>
            </a:extLst>
          </p:cNvPr>
          <p:cNvSpPr/>
          <p:nvPr/>
        </p:nvSpPr>
        <p:spPr>
          <a:xfrm>
            <a:off x="1296364" y="3379807"/>
            <a:ext cx="150471" cy="81022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Google Shape;160;p25">
                <a:extLst>
                  <a:ext uri="{FF2B5EF4-FFF2-40B4-BE49-F238E27FC236}">
                    <a16:creationId xmlns:a16="http://schemas.microsoft.com/office/drawing/2014/main" id="{6E7A4B9C-E146-1341-B752-A53423D56C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169" y="4263129"/>
                <a:ext cx="819332" cy="40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  <a:buFont typeface="Encode Sans Semi Condensed"/>
                  <a:buNone/>
                  <a:defRPr sz="2600" b="1" i="0" u="none" strike="noStrike" cap="none">
                    <a:solidFill>
                      <a:schemeClr val="dk1"/>
                    </a:solidFill>
                    <a:latin typeface="Encode Sans Semi Condensed"/>
                    <a:ea typeface="Encode Sans Semi Condensed"/>
                    <a:cs typeface="Encode Sans Semi Condensed"/>
                    <a:sym typeface="Encode Sans Semi Condensed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Google Shape;160;p25">
                <a:extLst>
                  <a:ext uri="{FF2B5EF4-FFF2-40B4-BE49-F238E27FC236}">
                    <a16:creationId xmlns:a16="http://schemas.microsoft.com/office/drawing/2014/main" id="{6E7A4B9C-E146-1341-B752-A53423D5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69" y="4263129"/>
                <a:ext cx="819332" cy="402146"/>
              </a:xfrm>
              <a:prstGeom prst="rect">
                <a:avLst/>
              </a:prstGeom>
              <a:blipFill>
                <a:blip r:embed="rId6"/>
                <a:stretch>
                  <a:fillRect l="-12308" r="-4615"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フレーム 17">
            <a:extLst>
              <a:ext uri="{FF2B5EF4-FFF2-40B4-BE49-F238E27FC236}">
                <a16:creationId xmlns:a16="http://schemas.microsoft.com/office/drawing/2014/main" id="{FC013F2A-06B2-1546-ABF6-0FD19131DA8A}"/>
              </a:ext>
            </a:extLst>
          </p:cNvPr>
          <p:cNvSpPr/>
          <p:nvPr/>
        </p:nvSpPr>
        <p:spPr>
          <a:xfrm>
            <a:off x="1627580" y="1747689"/>
            <a:ext cx="2305993" cy="2329888"/>
          </a:xfrm>
          <a:prstGeom prst="frame">
            <a:avLst>
              <a:gd name="adj1" fmla="val 1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フレーム 18">
            <a:extLst>
              <a:ext uri="{FF2B5EF4-FFF2-40B4-BE49-F238E27FC236}">
                <a16:creationId xmlns:a16="http://schemas.microsoft.com/office/drawing/2014/main" id="{7ACFE250-4EFA-1F48-99D0-FC5C06005CC2}"/>
              </a:ext>
            </a:extLst>
          </p:cNvPr>
          <p:cNvSpPr/>
          <p:nvPr/>
        </p:nvSpPr>
        <p:spPr>
          <a:xfrm>
            <a:off x="1598264" y="1716799"/>
            <a:ext cx="4478445" cy="2329888"/>
          </a:xfrm>
          <a:prstGeom prst="frame">
            <a:avLst>
              <a:gd name="adj1" fmla="val 18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FC8055F5-C55D-094C-BC65-5DAE52635940}"/>
              </a:ext>
            </a:extLst>
          </p:cNvPr>
          <p:cNvSpPr/>
          <p:nvPr/>
        </p:nvSpPr>
        <p:spPr>
          <a:xfrm>
            <a:off x="2713782" y="3379807"/>
            <a:ext cx="150471" cy="81022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6FAE6E-C13C-0E40-902B-AC9AF1F11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605" y="1584582"/>
            <a:ext cx="5386513" cy="24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 animBg="1"/>
      <p:bldP spid="6" grpId="1" animBg="1"/>
      <p:bldP spid="16" grpId="0"/>
      <p:bldP spid="2" grpId="0" animBg="1"/>
      <p:bldP spid="2" grpId="1" animBg="1"/>
      <p:bldP spid="10" grpId="0"/>
      <p:bldP spid="10" grpId="1"/>
      <p:bldP spid="18" grpId="0" animBg="1"/>
      <p:bldP spid="18" grpId="1" animBg="1"/>
      <p:bldP spid="19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ED066E9-1041-E843-8277-A2BABECBB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4" t="6702" r="23792" b="63829"/>
          <a:stretch/>
        </p:blipFill>
        <p:spPr>
          <a:xfrm>
            <a:off x="5057793" y="346187"/>
            <a:ext cx="3852944" cy="142474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112DEF-3D30-2C49-B2F3-50E99C14A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3" t="36172" r="45199" b="27255"/>
          <a:stretch/>
        </p:blipFill>
        <p:spPr>
          <a:xfrm>
            <a:off x="4252555" y="1687491"/>
            <a:ext cx="3122672" cy="1999498"/>
          </a:xfrm>
          <a:prstGeom prst="rect">
            <a:avLst/>
          </a:prstGeom>
        </p:spPr>
      </p:pic>
      <p:sp>
        <p:nvSpPr>
          <p:cNvPr id="11" name="Google Shape;999;p54">
            <a:extLst>
              <a:ext uri="{FF2B5EF4-FFF2-40B4-BE49-F238E27FC236}">
                <a16:creationId xmlns:a16="http://schemas.microsoft.com/office/drawing/2014/main" id="{ABA80390-DE14-3A48-A743-FBBC302650B4}"/>
              </a:ext>
            </a:extLst>
          </p:cNvPr>
          <p:cNvSpPr txBox="1">
            <a:spLocks/>
          </p:cNvSpPr>
          <p:nvPr/>
        </p:nvSpPr>
        <p:spPr>
          <a:xfrm>
            <a:off x="568230" y="1118500"/>
            <a:ext cx="3764224" cy="47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/>
              <a:t>Aggregation</a:t>
            </a:r>
          </a:p>
        </p:txBody>
      </p:sp>
      <p:sp>
        <p:nvSpPr>
          <p:cNvPr id="12" name="Google Shape;999;p54">
            <a:extLst>
              <a:ext uri="{FF2B5EF4-FFF2-40B4-BE49-F238E27FC236}">
                <a16:creationId xmlns:a16="http://schemas.microsoft.com/office/drawing/2014/main" id="{50103A87-A9E0-B04D-9354-C2166E7D7DE0}"/>
              </a:ext>
            </a:extLst>
          </p:cNvPr>
          <p:cNvSpPr txBox="1">
            <a:spLocks/>
          </p:cNvSpPr>
          <p:nvPr/>
        </p:nvSpPr>
        <p:spPr>
          <a:xfrm>
            <a:off x="558599" y="3039802"/>
            <a:ext cx="3764224" cy="47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/>
              <a:t>Select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999;p54">
                <a:extLst>
                  <a:ext uri="{FF2B5EF4-FFF2-40B4-BE49-F238E27FC236}">
                    <a16:creationId xmlns:a16="http://schemas.microsoft.com/office/drawing/2014/main" id="{C50D1040-C13B-F643-91DA-BE0033F48F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137" y="1985854"/>
                <a:ext cx="2232833" cy="684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sz="2000" dirty="0"/>
              </a:p>
            </p:txBody>
          </p:sp>
        </mc:Choice>
        <mc:Fallback>
          <p:sp>
            <p:nvSpPr>
              <p:cNvPr id="13" name="Google Shape;999;p54">
                <a:extLst>
                  <a:ext uri="{FF2B5EF4-FFF2-40B4-BE49-F238E27FC236}">
                    <a16:creationId xmlns:a16="http://schemas.microsoft.com/office/drawing/2014/main" id="{C50D1040-C13B-F643-91DA-BE0033F4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7" y="1985854"/>
                <a:ext cx="2232833" cy="684413"/>
              </a:xfrm>
              <a:prstGeom prst="rect">
                <a:avLst/>
              </a:prstGeom>
              <a:blipFill>
                <a:blip r:embed="rId4"/>
                <a:stretch>
                  <a:fillRect l="-1705" t="-111111" b="-28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9C07E0A2-C917-394F-AF6B-3780AC9E23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2712" y="1564369"/>
                <a:ext cx="4523226" cy="477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altLang="ja-JP" sz="2000" dirty="0"/>
                  <a:t>At each postion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b="1" dirty="0"/>
              </a:p>
            </p:txBody>
          </p:sp>
        </mc:Choice>
        <mc:Fallback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9C07E0A2-C917-394F-AF6B-3780AC9E2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12" y="1564369"/>
                <a:ext cx="4523226" cy="477808"/>
              </a:xfrm>
              <a:prstGeom prst="rect">
                <a:avLst/>
              </a:prstGeom>
              <a:blipFill>
                <a:blip r:embed="rId5"/>
                <a:stretch>
                  <a:fillRect l="-1120" b="-17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0D15AF1A-FF6C-8E4D-91C3-93C2078C5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755" y="3800691"/>
            <a:ext cx="2171700" cy="10922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9C287DC-FE12-9841-BEC9-C1FCD7D93D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7268"/>
          <a:stretch/>
        </p:blipFill>
        <p:spPr>
          <a:xfrm>
            <a:off x="945392" y="3487904"/>
            <a:ext cx="3009900" cy="4822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6B2D786-721A-1F41-81A8-DB74772C35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731" b="894"/>
          <a:stretch/>
        </p:blipFill>
        <p:spPr>
          <a:xfrm>
            <a:off x="945392" y="3964299"/>
            <a:ext cx="3009900" cy="977845"/>
          </a:xfrm>
          <a:prstGeom prst="rect">
            <a:avLst/>
          </a:prstGeom>
        </p:spPr>
      </p:pic>
      <p:sp>
        <p:nvSpPr>
          <p:cNvPr id="21" name="右矢印 20">
            <a:extLst>
              <a:ext uri="{FF2B5EF4-FFF2-40B4-BE49-F238E27FC236}">
                <a16:creationId xmlns:a16="http://schemas.microsoft.com/office/drawing/2014/main" id="{B36D5DEF-1E2A-AD4D-B037-8D13EA1D904E}"/>
              </a:ext>
            </a:extLst>
          </p:cNvPr>
          <p:cNvSpPr/>
          <p:nvPr/>
        </p:nvSpPr>
        <p:spPr>
          <a:xfrm>
            <a:off x="4332454" y="4247491"/>
            <a:ext cx="274805" cy="244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7105922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Attention Layer </a:t>
            </a:r>
            <a:r>
              <a:rPr lang="en" altLang="ja-JP" sz="2000" b="0" dirty="0"/>
              <a:t>– </a:t>
            </a:r>
            <a:r>
              <a:rPr lang="en" altLang="ja-JP" sz="1600" b="0" dirty="0"/>
              <a:t>Multi-scale Feature attention</a:t>
            </a:r>
            <a:endParaRPr b="0" dirty="0"/>
          </a:p>
        </p:txBody>
      </p:sp>
      <p:sp>
        <p:nvSpPr>
          <p:cNvPr id="6" name="フレーム 5">
            <a:extLst>
              <a:ext uri="{FF2B5EF4-FFF2-40B4-BE49-F238E27FC236}">
                <a16:creationId xmlns:a16="http://schemas.microsoft.com/office/drawing/2014/main" id="{277A2CB5-0AA4-224D-B6FA-6D8DD734B7BB}"/>
              </a:ext>
            </a:extLst>
          </p:cNvPr>
          <p:cNvSpPr/>
          <p:nvPr/>
        </p:nvSpPr>
        <p:spPr>
          <a:xfrm>
            <a:off x="4252555" y="1884629"/>
            <a:ext cx="3122672" cy="1066915"/>
          </a:xfrm>
          <a:prstGeom prst="frame">
            <a:avLst>
              <a:gd name="adj1" fmla="val 37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7284E-6 L -0.00104 0.1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8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7547711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Attention Layer </a:t>
            </a:r>
            <a:r>
              <a:rPr lang="en" altLang="ja-JP" sz="1800" b="0" dirty="0"/>
              <a:t>– Label-dependent attention</a:t>
            </a:r>
            <a:endParaRPr sz="2000" b="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999;p54">
                <a:extLst>
                  <a:ext uri="{FF2B5EF4-FFF2-40B4-BE49-F238E27FC236}">
                    <a16:creationId xmlns:a16="http://schemas.microsoft.com/office/drawing/2014/main" id="{436CD4B3-B332-ED48-847F-C55AED0D99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8230" y="1211096"/>
                <a:ext cx="3764224" cy="841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Use description embedding module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get ICD-9 code representation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ja-JP" sz="2000" b="1" dirty="0"/>
                  <a:t>.</a:t>
                </a:r>
              </a:p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</p:txBody>
          </p:sp>
        </mc:Choice>
        <mc:Fallback>
          <p:sp>
            <p:nvSpPr>
              <p:cNvPr id="12" name="Google Shape;999;p54">
                <a:extLst>
                  <a:ext uri="{FF2B5EF4-FFF2-40B4-BE49-F238E27FC236}">
                    <a16:creationId xmlns:a16="http://schemas.microsoft.com/office/drawing/2014/main" id="{436CD4B3-B332-ED48-847F-C55AED0D9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0" y="1211096"/>
                <a:ext cx="3764224" cy="841212"/>
              </a:xfrm>
              <a:prstGeom prst="rect">
                <a:avLst/>
              </a:prstGeom>
              <a:blipFill>
                <a:blip r:embed="rId3"/>
                <a:stretch>
                  <a:fillRect l="-337" b="-48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999;p54">
                <a:extLst>
                  <a:ext uri="{FF2B5EF4-FFF2-40B4-BE49-F238E27FC236}">
                    <a16:creationId xmlns:a16="http://schemas.microsoft.com/office/drawing/2014/main" id="{39AB344E-DCFA-4348-980F-BD738F0201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72" y="3019081"/>
                <a:ext cx="4523226" cy="489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𝑠𝑐𝑎𝑙𝑒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b="1" dirty="0"/>
              </a:p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</p:txBody>
          </p:sp>
        </mc:Choice>
        <mc:Fallback>
          <p:sp>
            <p:nvSpPr>
              <p:cNvPr id="13" name="Google Shape;999;p54">
                <a:extLst>
                  <a:ext uri="{FF2B5EF4-FFF2-40B4-BE49-F238E27FC236}">
                    <a16:creationId xmlns:a16="http://schemas.microsoft.com/office/drawing/2014/main" id="{39AB344E-DCFA-4348-980F-BD738F020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2" y="3019081"/>
                <a:ext cx="4523226" cy="489802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Google Shape;999;p54">
                <a:extLst>
                  <a:ext uri="{FF2B5EF4-FFF2-40B4-BE49-F238E27FC236}">
                    <a16:creationId xmlns:a16="http://schemas.microsoft.com/office/drawing/2014/main" id="{621A33A7-BDD4-4F4B-9EEB-52E012DBD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48" y="3382485"/>
                <a:ext cx="4523226" cy="684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𝑠𝑐𝑎𝑙𝑒</m:t>
                          </m:r>
                        </m:sup>
                      </m:sSubSup>
                    </m:oMath>
                  </m:oMathPara>
                </a14:m>
                <a:endParaRPr lang="en-US" altLang="ja-JP" sz="2000" dirty="0"/>
              </a:p>
            </p:txBody>
          </p:sp>
        </mc:Choice>
        <mc:Fallback>
          <p:sp>
            <p:nvSpPr>
              <p:cNvPr id="14" name="Google Shape;999;p54">
                <a:extLst>
                  <a:ext uri="{FF2B5EF4-FFF2-40B4-BE49-F238E27FC236}">
                    <a16:creationId xmlns:a16="http://schemas.microsoft.com/office/drawing/2014/main" id="{621A33A7-BDD4-4F4B-9EEB-52E012DBD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8" y="3382485"/>
                <a:ext cx="4523226" cy="684413"/>
              </a:xfrm>
              <a:prstGeom prst="rect">
                <a:avLst/>
              </a:prstGeom>
              <a:blipFill>
                <a:blip r:embed="rId5"/>
                <a:stretch>
                  <a:fillRect t="-112727" b="-270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76E092E6-F600-2742-ABD8-877E1F1006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685" y="2532165"/>
                <a:ext cx="4523226" cy="477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For each label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b="1" dirty="0"/>
              </a:p>
            </p:txBody>
          </p:sp>
        </mc:Choice>
        <mc:Fallback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76E092E6-F600-2742-ABD8-877E1F100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5" y="2532165"/>
                <a:ext cx="4523226" cy="477808"/>
              </a:xfrm>
              <a:prstGeom prst="rect">
                <a:avLst/>
              </a:prstGeom>
              <a:blipFill>
                <a:blip r:embed="rId6"/>
                <a:stretch>
                  <a:fillRect b="-17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DB014974-8D06-2740-96E1-F5FF149AFE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2823" y="3382485"/>
                <a:ext cx="4523226" cy="489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spcAft>
                    <a:spcPts val="1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2000" dirty="0"/>
              </a:p>
            </p:txBody>
          </p:sp>
        </mc:Choice>
        <mc:Fallback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DB014974-8D06-2740-96E1-F5FF149AF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23" y="3382485"/>
                <a:ext cx="4523226" cy="489802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矢印 4">
            <a:extLst>
              <a:ext uri="{FF2B5EF4-FFF2-40B4-BE49-F238E27FC236}">
                <a16:creationId xmlns:a16="http://schemas.microsoft.com/office/drawing/2014/main" id="{F87C0BD3-80CE-6F48-AC63-A8268D4606E3}"/>
              </a:ext>
            </a:extLst>
          </p:cNvPr>
          <p:cNvSpPr/>
          <p:nvPr/>
        </p:nvSpPr>
        <p:spPr>
          <a:xfrm>
            <a:off x="4048018" y="3627386"/>
            <a:ext cx="274805" cy="244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C218041F-BF85-024C-BF2B-B5E75FC364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243" t="42282" r="26465" b="34060"/>
          <a:stretch/>
        </p:blipFill>
        <p:spPr>
          <a:xfrm>
            <a:off x="6974729" y="727051"/>
            <a:ext cx="1397286" cy="121296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293D801-69FA-CD45-BFED-90F8FCFADF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774" t="73805" r="35674" b="545"/>
          <a:stretch/>
        </p:blipFill>
        <p:spPr>
          <a:xfrm>
            <a:off x="3906092" y="1886405"/>
            <a:ext cx="4169724" cy="1061082"/>
          </a:xfrm>
          <a:prstGeom prst="rect">
            <a:avLst/>
          </a:prstGeom>
        </p:spPr>
      </p:pic>
      <p:sp>
        <p:nvSpPr>
          <p:cNvPr id="21" name="フレーム 20">
            <a:extLst>
              <a:ext uri="{FF2B5EF4-FFF2-40B4-BE49-F238E27FC236}">
                <a16:creationId xmlns:a16="http://schemas.microsoft.com/office/drawing/2014/main" id="{DCE28A6E-F594-7E4C-8384-DC9BF562A73D}"/>
              </a:ext>
            </a:extLst>
          </p:cNvPr>
          <p:cNvSpPr/>
          <p:nvPr/>
        </p:nvSpPr>
        <p:spPr>
          <a:xfrm>
            <a:off x="3906092" y="1884629"/>
            <a:ext cx="4335083" cy="1066915"/>
          </a:xfrm>
          <a:prstGeom prst="frame">
            <a:avLst>
              <a:gd name="adj1" fmla="val 37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052C569A-2384-614A-824A-C65EF2F65D67}"/>
              </a:ext>
            </a:extLst>
          </p:cNvPr>
          <p:cNvSpPr/>
          <p:nvPr/>
        </p:nvSpPr>
        <p:spPr>
          <a:xfrm>
            <a:off x="6974729" y="625033"/>
            <a:ext cx="1418846" cy="2478911"/>
          </a:xfrm>
          <a:prstGeom prst="frame">
            <a:avLst>
              <a:gd name="adj1" fmla="val 37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5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Structured Knowledge Graph Propagation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BA402C-CA76-3845-A8AB-441061976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6" t="80129" r="22808" b="3188"/>
          <a:stretch/>
        </p:blipFill>
        <p:spPr>
          <a:xfrm>
            <a:off x="6039564" y="1250065"/>
            <a:ext cx="2826717" cy="30325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ED7EC39-DC27-234F-BA8E-B343A5C1C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99" y="2129743"/>
            <a:ext cx="5619862" cy="1469984"/>
          </a:xfrm>
          <a:prstGeom prst="rect">
            <a:avLst/>
          </a:prstGeom>
        </p:spPr>
      </p:pic>
      <p:sp>
        <p:nvSpPr>
          <p:cNvPr id="14" name="Google Shape;999;p54">
            <a:extLst>
              <a:ext uri="{FF2B5EF4-FFF2-40B4-BE49-F238E27FC236}">
                <a16:creationId xmlns:a16="http://schemas.microsoft.com/office/drawing/2014/main" id="{D5DAB78F-0D5C-9244-9C45-A986C31AFB92}"/>
              </a:ext>
            </a:extLst>
          </p:cNvPr>
          <p:cNvSpPr txBox="1">
            <a:spLocks/>
          </p:cNvSpPr>
          <p:nvPr/>
        </p:nvSpPr>
        <p:spPr>
          <a:xfrm>
            <a:off x="558599" y="1137927"/>
            <a:ext cx="4999193" cy="84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ja-JP" sz="2000" dirty="0"/>
              <a:t>A structured graph with N nodes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altLang="ja-JP" sz="2000" dirty="0"/>
              <a:t>    (N is the size of all ICD-9-CM codes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5341AD10-6403-D041-B096-5DA45BEF92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599" y="3622875"/>
                <a:ext cx="4999193" cy="486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000" dirty="0"/>
                  <a:t>)</a:t>
                </a:r>
              </a:p>
            </p:txBody>
          </p:sp>
        </mc:Choice>
        <mc:Fallback>
          <p:sp>
            <p:nvSpPr>
              <p:cNvPr id="15" name="Google Shape;999;p54">
                <a:extLst>
                  <a:ext uri="{FF2B5EF4-FFF2-40B4-BE49-F238E27FC236}">
                    <a16:creationId xmlns:a16="http://schemas.microsoft.com/office/drawing/2014/main" id="{5341AD10-6403-D041-B096-5DA45BEF9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99" y="3622875"/>
                <a:ext cx="4999193" cy="486138"/>
              </a:xfrm>
              <a:prstGeom prst="rect">
                <a:avLst/>
              </a:prstGeom>
              <a:blipFill>
                <a:blip r:embed="rId5"/>
                <a:stretch>
                  <a:fillRect l="-1266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2B308DAB-9CA5-B942-A461-763F889132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599" y="4058799"/>
                <a:ext cx="4999193" cy="841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Aft>
                    <a:spcPts val="800"/>
                  </a:spcAft>
                  <a:buNone/>
                </a:pPr>
                <a:r>
                  <a:rPr lang="en-US" altLang="ja-JP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/>
                      <m:t>the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index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set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of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the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j</m:t>
                    </m:r>
                    <m:r>
                      <m:rPr>
                        <m:nor/>
                      </m:rPr>
                      <a:rPr lang="en-US" altLang="ja-JP" sz="2000"/>
                      <m:t>-</m:t>
                    </m:r>
                    <m:r>
                      <m:rPr>
                        <m:nor/>
                      </m:rPr>
                      <a:rPr lang="en-US" altLang="ja-JP" sz="2000"/>
                      <m:t>th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label</m:t>
                    </m:r>
                    <m:r>
                      <m:rPr>
                        <m:nor/>
                      </m:rPr>
                      <a:rPr lang="en-US" altLang="ja-JP" sz="2000"/>
                      <m:t>’</m:t>
                    </m:r>
                    <m:r>
                      <m:rPr>
                        <m:nor/>
                      </m:rPr>
                      <a:rPr lang="en-US" altLang="ja-JP" sz="2000"/>
                      <m:t>s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parents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and</m:t>
                    </m:r>
                    <m:r>
                      <m:rPr>
                        <m:nor/>
                      </m:rPr>
                      <a:rPr lang="en-US" altLang="ja-JP" sz="2000"/>
                      <m:t> </m:t>
                    </m:r>
                    <m:r>
                      <m:rPr>
                        <m:nor/>
                      </m:rPr>
                      <a:rPr lang="en-US" altLang="ja-JP" sz="2000"/>
                      <m:t>children</m:t>
                    </m:r>
                  </m:oMath>
                </a14:m>
                <a:r>
                  <a:rPr lang="en-US" altLang="ja-JP" sz="2000" dirty="0"/>
                  <a:t>)</a:t>
                </a:r>
              </a:p>
            </p:txBody>
          </p:sp>
        </mc:Choice>
        <mc:Fallback>
          <p:sp>
            <p:nvSpPr>
              <p:cNvPr id="16" name="Google Shape;999;p54">
                <a:extLst>
                  <a:ext uri="{FF2B5EF4-FFF2-40B4-BE49-F238E27FC236}">
                    <a16:creationId xmlns:a16="http://schemas.microsoft.com/office/drawing/2014/main" id="{2B308DAB-9CA5-B942-A461-763F88913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99" y="4058799"/>
                <a:ext cx="4999193" cy="841212"/>
              </a:xfrm>
              <a:prstGeom prst="rect">
                <a:avLst/>
              </a:prstGeom>
              <a:blipFill>
                <a:blip r:embed="rId6"/>
                <a:stretch>
                  <a:fillRect l="-1266" b="-2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42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Output Layer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E1B585-86E2-9D45-8411-C513339B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72" y="1934797"/>
            <a:ext cx="3441700" cy="5461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5347D15-88D0-D94C-ABA4-B2AE18704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49" y="2622321"/>
            <a:ext cx="3810000" cy="546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999;p54">
                <a:extLst>
                  <a:ext uri="{FF2B5EF4-FFF2-40B4-BE49-F238E27FC236}">
                    <a16:creationId xmlns:a16="http://schemas.microsoft.com/office/drawing/2014/main" id="{7C27AA91-1248-8E40-9C3D-686002968F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736" y="1318092"/>
                <a:ext cx="4523226" cy="477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434343"/>
                  </a:buClr>
                  <a:buSzPts val="1400"/>
                  <a:buFont typeface="Roboto Condensed Light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434343"/>
                  </a:buClr>
                  <a:buSzPts val="1400"/>
                  <a:buFont typeface="Roboto Condensed Light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pPr marL="342900" indent="-342900">
                  <a:spcAft>
                    <a:spcPts val="1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For each label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000" b="1" dirty="0"/>
              </a:p>
            </p:txBody>
          </p:sp>
        </mc:Choice>
        <mc:Fallback>
          <p:sp>
            <p:nvSpPr>
              <p:cNvPr id="8" name="Google Shape;999;p54">
                <a:extLst>
                  <a:ext uri="{FF2B5EF4-FFF2-40B4-BE49-F238E27FC236}">
                    <a16:creationId xmlns:a16="http://schemas.microsoft.com/office/drawing/2014/main" id="{7C27AA91-1248-8E40-9C3D-68600296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6" y="1318092"/>
                <a:ext cx="4523226" cy="477808"/>
              </a:xfrm>
              <a:prstGeom prst="rect">
                <a:avLst/>
              </a:prstGeom>
              <a:blipFill>
                <a:blip r:embed="rId5"/>
                <a:stretch>
                  <a:fillRect l="-280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999;p54">
            <a:extLst>
              <a:ext uri="{FF2B5EF4-FFF2-40B4-BE49-F238E27FC236}">
                <a16:creationId xmlns:a16="http://schemas.microsoft.com/office/drawing/2014/main" id="{229EE501-EB5E-BD4B-9083-23F88E7B84B8}"/>
              </a:ext>
            </a:extLst>
          </p:cNvPr>
          <p:cNvSpPr txBox="1">
            <a:spLocks/>
          </p:cNvSpPr>
          <p:nvPr/>
        </p:nvSpPr>
        <p:spPr>
          <a:xfrm>
            <a:off x="504736" y="3307318"/>
            <a:ext cx="4523226" cy="47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/>
              <a:t>Loss function</a:t>
            </a:r>
            <a:endParaRPr lang="en-US" altLang="ja-JP" sz="20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A96CD04-D74A-BE4B-8CD7-96A87DA71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672" y="3992315"/>
            <a:ext cx="2260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</a:t>
            </a:r>
            <a:endParaRPr dirty="0"/>
          </a:p>
        </p:txBody>
      </p:sp>
      <p:sp>
        <p:nvSpPr>
          <p:cNvPr id="93" name="Google Shape;93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ja-JP"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98117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Dataset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DA9281-CDCA-4D49-8A16-DBE8B473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7261"/>
            <a:ext cx="9144000" cy="2149272"/>
          </a:xfrm>
          <a:prstGeom prst="rect">
            <a:avLst/>
          </a:prstGeom>
        </p:spPr>
      </p:pic>
      <p:sp>
        <p:nvSpPr>
          <p:cNvPr id="6" name="Google Shape;105;p19">
            <a:extLst>
              <a:ext uri="{FF2B5EF4-FFF2-40B4-BE49-F238E27FC236}">
                <a16:creationId xmlns:a16="http://schemas.microsoft.com/office/drawing/2014/main" id="{FFD98B45-2ABD-9546-AF61-4F74E0C057D6}"/>
              </a:ext>
            </a:extLst>
          </p:cNvPr>
          <p:cNvSpPr txBox="1">
            <a:spLocks noGrp="1"/>
          </p:cNvSpPr>
          <p:nvPr/>
        </p:nvSpPr>
        <p:spPr>
          <a:xfrm>
            <a:off x="817251" y="1272019"/>
            <a:ext cx="7639227" cy="88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>
              <a:lnSpc>
                <a:spcPct val="150000"/>
              </a:lnSpc>
            </a:pPr>
            <a:r>
              <a:rPr lang="en-US" altLang="ja-JP" dirty="0"/>
              <a:t>MIMIC-III</a:t>
            </a:r>
          </a:p>
          <a:p>
            <a:pPr marL="192024" lvl="0" indent="-218440">
              <a:lnSpc>
                <a:spcPct val="150000"/>
              </a:lnSpc>
            </a:pPr>
            <a:r>
              <a:rPr lang="en-US" dirty="0"/>
              <a:t>ICD-9 Codes, D</a:t>
            </a:r>
            <a:r>
              <a:rPr lang="en-US" altLang="ja-JP" dirty="0"/>
              <a:t>ischarge summaries</a:t>
            </a:r>
            <a:endParaRPr lang="en-US" dirty="0"/>
          </a:p>
          <a:p>
            <a:pPr marL="192024" lvl="0" indent="-218440">
              <a:lnSpc>
                <a:spcPct val="15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4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sz="2800" dirty="0"/>
              <a:t>Evaluation metrics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05;p19">
                <a:extLst>
                  <a:ext uri="{FF2B5EF4-FFF2-40B4-BE49-F238E27FC236}">
                    <a16:creationId xmlns:a16="http://schemas.microsoft.com/office/drawing/2014/main" id="{FFD98B45-2ABD-9546-AF61-4F74E0C057D6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817251" y="1272019"/>
                <a:ext cx="7639227" cy="2636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2000"/>
                  <a:buFont typeface="Karla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1pPr>
                <a:lvl2pPr marL="914400" marR="0" lvl="1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2pPr>
                <a:lvl3pPr marL="1371600" marR="0" lvl="2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5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3pPr>
                <a:lvl4pPr marL="1828800" marR="0" lvl="3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4pPr>
                <a:lvl5pPr marL="2286000" marR="0" lvl="4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5pPr>
                <a:lvl6pPr marL="2743200" marR="0" lvl="5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6pPr>
                <a:lvl7pPr marL="3200400" marR="0" lvl="6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7pPr>
                <a:lvl8pPr marL="3657600" marR="0" lvl="7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8pPr>
                <a:lvl9pPr marL="4114800" marR="0" lvl="8" indent="-3556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dk2"/>
                  </a:buClr>
                  <a:buSzPts val="2000"/>
                  <a:buFont typeface="Karla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Karla"/>
                    <a:ea typeface="Karla"/>
                    <a:cs typeface="Karla"/>
                    <a:sym typeface="Karla"/>
                  </a:defRPr>
                </a:lvl9pPr>
              </a:lstStyle>
              <a:p>
                <a:pPr marL="192024" lvl="0" indent="-218440">
                  <a:lnSpc>
                    <a:spcPct val="150000"/>
                  </a:lnSpc>
                </a:pPr>
                <a:r>
                  <a:rPr lang="en-US" altLang="ja-JP" sz="2400" dirty="0"/>
                  <a:t>F1-score</a:t>
                </a:r>
                <a:r>
                  <a:rPr lang="ja-JP" altLang="en-US" sz="2400" dirty="0"/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𝑝𝑟𝑒𝑐𝑖𝑠𝑖𝑜𝑛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𝑟𝑒𝑐𝑎𝑙𝑙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𝑝𝑟𝑒𝑐𝑖𝑠𝑖𝑜𝑛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𝑟𝑒𝑐𝑎𝑙𝑙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 marL="192024" lvl="0" indent="-218440">
                  <a:lnSpc>
                    <a:spcPct val="150000"/>
                  </a:lnSpc>
                </a:pPr>
                <a:r>
                  <a:rPr lang="en-US" sz="2400" dirty="0"/>
                  <a:t>AUC (Area of ROC curve)</a:t>
                </a:r>
              </a:p>
              <a:p>
                <a:pPr marL="192024" lvl="0" indent="-218440">
                  <a:lnSpc>
                    <a:spcPct val="150000"/>
                  </a:lnSpc>
                </a:pPr>
                <a:r>
                  <a:rPr lang="en-US" sz="2400" dirty="0" err="1"/>
                  <a:t>p@n</a:t>
                </a:r>
                <a:r>
                  <a:rPr lang="en-US" sz="2400" dirty="0"/>
                  <a:t> (precision at n) 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192024" lvl="0" indent="-218440">
                  <a:lnSpc>
                    <a:spcPct val="150000"/>
                  </a:lnSpc>
                </a:pPr>
                <a:endParaRPr sz="2400" dirty="0"/>
              </a:p>
            </p:txBody>
          </p:sp>
        </mc:Choice>
        <mc:Fallback>
          <p:sp>
            <p:nvSpPr>
              <p:cNvPr id="6" name="Google Shape;105;p19">
                <a:extLst>
                  <a:ext uri="{FF2B5EF4-FFF2-40B4-BE49-F238E27FC236}">
                    <a16:creationId xmlns:a16="http://schemas.microsoft.com/office/drawing/2014/main" id="{FFD98B45-2ABD-9546-AF61-4F74E0C057D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1" y="1272019"/>
                <a:ext cx="7639227" cy="2636102"/>
              </a:xfrm>
              <a:prstGeom prst="rect">
                <a:avLst/>
              </a:prstGeom>
              <a:blipFill>
                <a:blip r:embed="rId3"/>
                <a:stretch>
                  <a:fillRect l="-1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46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Outline</a:t>
            </a:r>
            <a:endParaRPr sz="40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366532" y="1123950"/>
            <a:ext cx="488610" cy="5156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200" dirty="0"/>
              <a:t>01</a:t>
            </a:r>
            <a:endParaRPr sz="1400"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id="{7F063FE0-7B35-EB43-BB60-F4981998B03A}"/>
              </a:ext>
            </a:extLst>
          </p:cNvPr>
          <p:cNvSpPr txBox="1">
            <a:spLocks/>
          </p:cNvSpPr>
          <p:nvPr/>
        </p:nvSpPr>
        <p:spPr>
          <a:xfrm>
            <a:off x="5233230" y="1123950"/>
            <a:ext cx="3223248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INTRODUCTION</a:t>
            </a:r>
            <a:endParaRPr lang="en-US" sz="1400" dirty="0"/>
          </a:p>
        </p:txBody>
      </p:sp>
      <p:sp>
        <p:nvSpPr>
          <p:cNvPr id="12" name="Google Shape;77;p15">
            <a:extLst>
              <a:ext uri="{FF2B5EF4-FFF2-40B4-BE49-F238E27FC236}">
                <a16:creationId xmlns:a16="http://schemas.microsoft.com/office/drawing/2014/main" id="{8B7BE498-1A06-AD4B-B7B2-85F4B9C38308}"/>
              </a:ext>
            </a:extLst>
          </p:cNvPr>
          <p:cNvSpPr txBox="1">
            <a:spLocks/>
          </p:cNvSpPr>
          <p:nvPr/>
        </p:nvSpPr>
        <p:spPr>
          <a:xfrm>
            <a:off x="4366532" y="1981593"/>
            <a:ext cx="488610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200" dirty="0"/>
              <a:t>02</a:t>
            </a:r>
            <a:endParaRPr lang="en-US" sz="1400" dirty="0"/>
          </a:p>
        </p:txBody>
      </p:sp>
      <p:sp>
        <p:nvSpPr>
          <p:cNvPr id="13" name="Google Shape;77;p15">
            <a:extLst>
              <a:ext uri="{FF2B5EF4-FFF2-40B4-BE49-F238E27FC236}">
                <a16:creationId xmlns:a16="http://schemas.microsoft.com/office/drawing/2014/main" id="{FFB884B0-9492-4246-9A25-0683D33E65EC}"/>
              </a:ext>
            </a:extLst>
          </p:cNvPr>
          <p:cNvSpPr txBox="1">
            <a:spLocks/>
          </p:cNvSpPr>
          <p:nvPr/>
        </p:nvSpPr>
        <p:spPr>
          <a:xfrm>
            <a:off x="5233230" y="1981593"/>
            <a:ext cx="3223248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METHOD</a:t>
            </a:r>
            <a:endParaRPr lang="en-US" sz="1400" dirty="0"/>
          </a:p>
        </p:txBody>
      </p:sp>
      <p:sp>
        <p:nvSpPr>
          <p:cNvPr id="14" name="Google Shape;77;p15">
            <a:extLst>
              <a:ext uri="{FF2B5EF4-FFF2-40B4-BE49-F238E27FC236}">
                <a16:creationId xmlns:a16="http://schemas.microsoft.com/office/drawing/2014/main" id="{2307C156-F712-AB41-A2A1-D4D0E7B44718}"/>
              </a:ext>
            </a:extLst>
          </p:cNvPr>
          <p:cNvSpPr txBox="1">
            <a:spLocks/>
          </p:cNvSpPr>
          <p:nvPr/>
        </p:nvSpPr>
        <p:spPr>
          <a:xfrm>
            <a:off x="4366532" y="2839236"/>
            <a:ext cx="488610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200" dirty="0"/>
              <a:t>03</a:t>
            </a:r>
            <a:endParaRPr lang="en-US" sz="1400" dirty="0"/>
          </a:p>
        </p:txBody>
      </p:sp>
      <p:sp>
        <p:nvSpPr>
          <p:cNvPr id="15" name="Google Shape;77;p15">
            <a:extLst>
              <a:ext uri="{FF2B5EF4-FFF2-40B4-BE49-F238E27FC236}">
                <a16:creationId xmlns:a16="http://schemas.microsoft.com/office/drawing/2014/main" id="{12EB7331-5F77-DE41-9DF1-9F6AFBEB5CD7}"/>
              </a:ext>
            </a:extLst>
          </p:cNvPr>
          <p:cNvSpPr txBox="1">
            <a:spLocks/>
          </p:cNvSpPr>
          <p:nvPr/>
        </p:nvSpPr>
        <p:spPr>
          <a:xfrm>
            <a:off x="5233230" y="2839236"/>
            <a:ext cx="3223248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EXPERIMENT</a:t>
            </a:r>
            <a:endParaRPr lang="en-US" sz="1400" dirty="0"/>
          </a:p>
        </p:txBody>
      </p:sp>
      <p:sp>
        <p:nvSpPr>
          <p:cNvPr id="16" name="Google Shape;77;p15">
            <a:extLst>
              <a:ext uri="{FF2B5EF4-FFF2-40B4-BE49-F238E27FC236}">
                <a16:creationId xmlns:a16="http://schemas.microsoft.com/office/drawing/2014/main" id="{CA4F3F90-1F1C-2C4F-B040-D11B0F004202}"/>
              </a:ext>
            </a:extLst>
          </p:cNvPr>
          <p:cNvSpPr txBox="1">
            <a:spLocks/>
          </p:cNvSpPr>
          <p:nvPr/>
        </p:nvSpPr>
        <p:spPr>
          <a:xfrm>
            <a:off x="4366532" y="3696879"/>
            <a:ext cx="488610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ja-JP" sz="3200" dirty="0"/>
              <a:t>04</a:t>
            </a:r>
            <a:endParaRPr lang="en-US" sz="1400" dirty="0"/>
          </a:p>
        </p:txBody>
      </p:sp>
      <p:sp>
        <p:nvSpPr>
          <p:cNvPr id="17" name="Google Shape;77;p15">
            <a:extLst>
              <a:ext uri="{FF2B5EF4-FFF2-40B4-BE49-F238E27FC236}">
                <a16:creationId xmlns:a16="http://schemas.microsoft.com/office/drawing/2014/main" id="{F562F78E-0968-E249-A2EA-B885615A5959}"/>
              </a:ext>
            </a:extLst>
          </p:cNvPr>
          <p:cNvSpPr txBox="1">
            <a:spLocks/>
          </p:cNvSpPr>
          <p:nvPr/>
        </p:nvSpPr>
        <p:spPr>
          <a:xfrm>
            <a:off x="5233230" y="3696879"/>
            <a:ext cx="3223248" cy="51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▪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Karla"/>
              <a:buChar char="▫"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/>
              <a:t>CONCLUSION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Comparison Baselines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105;p19">
            <a:extLst>
              <a:ext uri="{FF2B5EF4-FFF2-40B4-BE49-F238E27FC236}">
                <a16:creationId xmlns:a16="http://schemas.microsoft.com/office/drawing/2014/main" id="{FFD98B45-2ABD-9546-AF61-4F74E0C057D6}"/>
              </a:ext>
            </a:extLst>
          </p:cNvPr>
          <p:cNvSpPr txBox="1">
            <a:spLocks noGrp="1"/>
          </p:cNvSpPr>
          <p:nvPr/>
        </p:nvSpPr>
        <p:spPr>
          <a:xfrm>
            <a:off x="4174226" y="1286631"/>
            <a:ext cx="4606519" cy="346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CAML 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DR-CAML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LEAM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altLang="zh-TW" dirty="0"/>
              <a:t>   </a:t>
            </a:r>
            <a:r>
              <a:rPr lang="zh-TW" altLang="en-US" dirty="0"/>
              <a:t> </a:t>
            </a:r>
            <a:r>
              <a:rPr lang="en-US" altLang="zh-TW" dirty="0"/>
              <a:t>(joint embedding + cosine similarity)</a:t>
            </a:r>
            <a:endParaRPr dirty="0"/>
          </a:p>
        </p:txBody>
      </p:sp>
      <p:sp>
        <p:nvSpPr>
          <p:cNvPr id="5" name="Google Shape;105;p19">
            <a:extLst>
              <a:ext uri="{FF2B5EF4-FFF2-40B4-BE49-F238E27FC236}">
                <a16:creationId xmlns:a16="http://schemas.microsoft.com/office/drawing/2014/main" id="{871DA913-6DAB-CE4E-A7AD-A9AFBEBCB6A2}"/>
              </a:ext>
            </a:extLst>
          </p:cNvPr>
          <p:cNvSpPr txBox="1">
            <a:spLocks noGrp="1"/>
          </p:cNvSpPr>
          <p:nvPr/>
        </p:nvSpPr>
        <p:spPr>
          <a:xfrm>
            <a:off x="969651" y="1286632"/>
            <a:ext cx="2877927" cy="346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Flat / hierarchical SVMs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dirty="0"/>
              <a:t>LR (</a:t>
            </a:r>
            <a:r>
              <a:rPr lang="en-US" altLang="ja-JP" dirty="0"/>
              <a:t>Logistic regression</a:t>
            </a:r>
            <a:r>
              <a:rPr lang="en-US" dirty="0"/>
              <a:t>)</a:t>
            </a:r>
          </a:p>
          <a:p>
            <a:pPr marL="192024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Selected feature</a:t>
            </a:r>
            <a:endParaRPr lang="en-US" dirty="0"/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Bi-GRU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Text-CNN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C-</a:t>
            </a:r>
            <a:r>
              <a:rPr lang="en-US" altLang="ja-JP" dirty="0" err="1"/>
              <a:t>MemNNs</a:t>
            </a:r>
            <a:endParaRPr lang="en-US" altLang="ja-JP" dirty="0"/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r>
              <a:rPr lang="en-US" altLang="ja-JP" dirty="0"/>
              <a:t>Attentive LSTM</a:t>
            </a:r>
          </a:p>
          <a:p>
            <a:pPr marL="192024" lvl="0" indent="-218440">
              <a:lnSpc>
                <a:spcPct val="150000"/>
              </a:lnSpc>
              <a:buClr>
                <a:schemeClr val="tx1"/>
              </a:buCl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01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Result(s)- </a:t>
            </a:r>
            <a:r>
              <a:rPr lang="en-US" altLang="ja-JP" sz="2000" b="0" dirty="0"/>
              <a:t>full label set</a:t>
            </a:r>
            <a:endParaRPr b="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734EE-338F-6247-8B23-992DE85A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344"/>
            <a:ext cx="9144000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Result(s)- </a:t>
            </a:r>
            <a:r>
              <a:rPr lang="en-US" altLang="ja-JP" sz="2000" b="0" dirty="0"/>
              <a:t>top-50 label set</a:t>
            </a:r>
            <a:endParaRPr b="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3309F2-BCB9-634E-9C8E-53B1473C9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78" y="975750"/>
            <a:ext cx="7150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0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Interpretability</a:t>
            </a:r>
            <a:endParaRPr b="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F02CBE-DA7E-6648-809D-3CA0CFE63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168"/>
            <a:ext cx="9144000" cy="29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3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Ablation</a:t>
            </a:r>
            <a:endParaRPr b="0"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53CEF3-14BA-8B4F-8273-466B8D76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228" y="975750"/>
            <a:ext cx="5689600" cy="3670300"/>
          </a:xfrm>
          <a:prstGeom prst="rect">
            <a:avLst/>
          </a:prstGeom>
        </p:spPr>
      </p:pic>
      <p:sp>
        <p:nvSpPr>
          <p:cNvPr id="7" name="Google Shape;105;p19">
            <a:extLst>
              <a:ext uri="{FF2B5EF4-FFF2-40B4-BE49-F238E27FC236}">
                <a16:creationId xmlns:a16="http://schemas.microsoft.com/office/drawing/2014/main" id="{DA313E59-EB2C-234B-8DCC-EEAAE9C1D55A}"/>
              </a:ext>
            </a:extLst>
          </p:cNvPr>
          <p:cNvSpPr txBox="1">
            <a:spLocks noGrp="1"/>
          </p:cNvSpPr>
          <p:nvPr/>
        </p:nvSpPr>
        <p:spPr>
          <a:xfrm>
            <a:off x="817252" y="1272019"/>
            <a:ext cx="2342638" cy="88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>
              <a:lnSpc>
                <a:spcPct val="150000"/>
              </a:lnSpc>
            </a:pPr>
            <a:r>
              <a:rPr lang="en-US" altLang="ja-JP" dirty="0"/>
              <a:t>the reduction amount of each evaluation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00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93" name="Google Shape;93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ja-JP" b="1" dirty="0">
                <a:solidFill>
                  <a:schemeClr val="lt1"/>
                </a:solidFill>
                <a:latin typeface="Encode Sans Semi Condensed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4096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70523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altLang="ja-JP" sz="2800" dirty="0"/>
              <a:t>Conclusion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" name="Google Shape;105;p19">
            <a:extLst>
              <a:ext uri="{FF2B5EF4-FFF2-40B4-BE49-F238E27FC236}">
                <a16:creationId xmlns:a16="http://schemas.microsoft.com/office/drawing/2014/main" id="{DBAA9DCC-1AA5-D145-AC20-6007FC511207}"/>
              </a:ext>
            </a:extLst>
          </p:cNvPr>
          <p:cNvSpPr txBox="1">
            <a:spLocks noGrp="1"/>
          </p:cNvSpPr>
          <p:nvPr/>
        </p:nvSpPr>
        <p:spPr>
          <a:xfrm>
            <a:off x="1058238" y="1070167"/>
            <a:ext cx="7398240" cy="389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182440">
              <a:spcAft>
                <a:spcPts val="1200"/>
              </a:spcAft>
              <a:buClr>
                <a:schemeClr val="bg2"/>
              </a:buClr>
            </a:pPr>
            <a:r>
              <a:rPr lang="en-US" altLang="ja-JP" dirty="0"/>
              <a:t>We </a:t>
            </a:r>
            <a:r>
              <a:rPr lang="en-US" altLang="ja-JP" dirty="0">
                <a:solidFill>
                  <a:srgbClr val="FF0000"/>
                </a:solidFill>
              </a:rPr>
              <a:t>utilize a densely connected convolutional neural network for clinical note encoding </a:t>
            </a:r>
            <a:r>
              <a:rPr lang="en-US" altLang="ja-JP" dirty="0"/>
              <a:t>which can produce variable n-gram features layer by layer.</a:t>
            </a:r>
          </a:p>
          <a:p>
            <a:pPr marL="192024" lvl="0" indent="-218440">
              <a:spcAft>
                <a:spcPts val="1200"/>
              </a:spcAft>
              <a:buClr>
                <a:schemeClr val="bg2"/>
              </a:buClr>
            </a:pPr>
            <a:r>
              <a:rPr lang="en-US" altLang="ja-JP" dirty="0"/>
              <a:t>We </a:t>
            </a:r>
            <a:r>
              <a:rPr lang="en-US" altLang="ja-JP" dirty="0">
                <a:solidFill>
                  <a:srgbClr val="FF0000"/>
                </a:solidFill>
              </a:rPr>
              <a:t>incorporate multi-scale feature attention </a:t>
            </a:r>
            <a:r>
              <a:rPr lang="en-US" altLang="ja-JP" dirty="0"/>
              <a:t>to adaptively select most informative n-gram features. </a:t>
            </a:r>
          </a:p>
          <a:p>
            <a:pPr marL="192024" lvl="0" indent="-218440">
              <a:spcAft>
                <a:spcPts val="1200"/>
              </a:spcAft>
              <a:buClr>
                <a:schemeClr val="bg2"/>
              </a:buClr>
            </a:pPr>
            <a:r>
              <a:rPr lang="en-US" altLang="ja-JP" dirty="0"/>
              <a:t>We </a:t>
            </a:r>
            <a:r>
              <a:rPr lang="en-US" altLang="ja-JP" dirty="0">
                <a:solidFill>
                  <a:srgbClr val="FF0000"/>
                </a:solidFill>
              </a:rPr>
              <a:t>leverage graph convolutional neural network to capture the hierarchical relationships</a:t>
            </a:r>
            <a:r>
              <a:rPr lang="en-US" altLang="ja-JP" dirty="0"/>
              <a:t> among medical codes and the semantics of each code</a:t>
            </a:r>
          </a:p>
          <a:p>
            <a:pPr marL="192024" lvl="0" indent="-218440">
              <a:buClr>
                <a:schemeClr val="bg2"/>
              </a:buClr>
            </a:pPr>
            <a:r>
              <a:rPr lang="en-US" altLang="ja-JP" dirty="0"/>
              <a:t>Following prior works we quantitatively evaluate our approach on real EHR datasets, demonstrating the effectiveness of our proposed method.</a:t>
            </a:r>
          </a:p>
          <a:p>
            <a:pPr marL="192024" lvl="0" indent="-21844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53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93" name="Google Shape;93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250375" y="1134224"/>
            <a:ext cx="2595300" cy="6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ja-JP" dirty="0"/>
              <a:t>EH</a:t>
            </a:r>
            <a:r>
              <a:rPr lang="en" altLang="ja-JP" dirty="0"/>
              <a:t>R Coding</a:t>
            </a:r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908A04F-126C-0E40-8214-27093E90C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" t="5939" r="3119" b="4038"/>
          <a:stretch/>
        </p:blipFill>
        <p:spPr>
          <a:xfrm>
            <a:off x="3152795" y="801384"/>
            <a:ext cx="5578033" cy="3821987"/>
          </a:xfrm>
          <a:prstGeom prst="rect">
            <a:avLst/>
          </a:prstGeom>
        </p:spPr>
      </p:pic>
      <p:sp>
        <p:nvSpPr>
          <p:cNvPr id="8" name="フレーム 7">
            <a:extLst>
              <a:ext uri="{FF2B5EF4-FFF2-40B4-BE49-F238E27FC236}">
                <a16:creationId xmlns:a16="http://schemas.microsoft.com/office/drawing/2014/main" id="{62B08801-09B9-BC4E-9A51-F61BC307D05C}"/>
              </a:ext>
            </a:extLst>
          </p:cNvPr>
          <p:cNvSpPr/>
          <p:nvPr/>
        </p:nvSpPr>
        <p:spPr>
          <a:xfrm>
            <a:off x="3030877" y="688369"/>
            <a:ext cx="5835722" cy="3513761"/>
          </a:xfrm>
          <a:prstGeom prst="frame">
            <a:avLst>
              <a:gd name="adj1" fmla="val 21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Google Shape;160;p25">
            <a:extLst>
              <a:ext uri="{FF2B5EF4-FFF2-40B4-BE49-F238E27FC236}">
                <a16:creationId xmlns:a16="http://schemas.microsoft.com/office/drawing/2014/main" id="{94CC083A-C3BF-B445-A3A8-350FA1A98099}"/>
              </a:ext>
            </a:extLst>
          </p:cNvPr>
          <p:cNvSpPr txBox="1">
            <a:spLocks/>
          </p:cNvSpPr>
          <p:nvPr/>
        </p:nvSpPr>
        <p:spPr>
          <a:xfrm>
            <a:off x="2931931" y="226969"/>
            <a:ext cx="4177786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16" name="フレーム 15">
            <a:extLst>
              <a:ext uri="{FF2B5EF4-FFF2-40B4-BE49-F238E27FC236}">
                <a16:creationId xmlns:a16="http://schemas.microsoft.com/office/drawing/2014/main" id="{E3D57A6B-9C8E-D247-857C-B6F2E82E7755}"/>
              </a:ext>
            </a:extLst>
          </p:cNvPr>
          <p:cNvSpPr/>
          <p:nvPr/>
        </p:nvSpPr>
        <p:spPr>
          <a:xfrm>
            <a:off x="3121972" y="4065141"/>
            <a:ext cx="5608855" cy="629211"/>
          </a:xfrm>
          <a:prstGeom prst="frame">
            <a:avLst>
              <a:gd name="adj1" fmla="val 970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Google Shape;160;p25">
            <a:extLst>
              <a:ext uri="{FF2B5EF4-FFF2-40B4-BE49-F238E27FC236}">
                <a16:creationId xmlns:a16="http://schemas.microsoft.com/office/drawing/2014/main" id="{3DD7EFFA-316C-244E-B1B6-9C0D7DBFAF9B}"/>
              </a:ext>
            </a:extLst>
          </p:cNvPr>
          <p:cNvSpPr txBox="1">
            <a:spLocks/>
          </p:cNvSpPr>
          <p:nvPr/>
        </p:nvSpPr>
        <p:spPr>
          <a:xfrm>
            <a:off x="2931931" y="4694352"/>
            <a:ext cx="4177786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l"/>
            <a:r>
              <a:rPr lang="en-US" dirty="0">
                <a:solidFill>
                  <a:srgbClr val="FFC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411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CNN Model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7486D3-4C11-F149-8CC4-DA562905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27" y="1741117"/>
            <a:ext cx="8118701" cy="3245982"/>
          </a:xfrm>
          <a:prstGeom prst="rect">
            <a:avLst/>
          </a:prstGeom>
        </p:spPr>
      </p:pic>
      <p:sp>
        <p:nvSpPr>
          <p:cNvPr id="19" name="Google Shape;105;p19">
            <a:extLst>
              <a:ext uri="{FF2B5EF4-FFF2-40B4-BE49-F238E27FC236}">
                <a16:creationId xmlns:a16="http://schemas.microsoft.com/office/drawing/2014/main" id="{2622C29D-EF59-974A-8AD3-19C85A6751BE}"/>
              </a:ext>
            </a:extLst>
          </p:cNvPr>
          <p:cNvSpPr txBox="1">
            <a:spLocks noGrp="1"/>
          </p:cNvSpPr>
          <p:nvPr/>
        </p:nvSpPr>
        <p:spPr>
          <a:xfrm>
            <a:off x="916049" y="1141806"/>
            <a:ext cx="7639227" cy="4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/>
            <a:r>
              <a:rPr lang="en-US" altLang="ja-JP" dirty="0"/>
              <a:t>For text classification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45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05;p19">
            <a:extLst>
              <a:ext uri="{FF2B5EF4-FFF2-40B4-BE49-F238E27FC236}">
                <a16:creationId xmlns:a16="http://schemas.microsoft.com/office/drawing/2014/main" id="{7EF162DD-1398-E349-AF4E-E81AFA40A3A9}"/>
              </a:ext>
            </a:extLst>
          </p:cNvPr>
          <p:cNvSpPr txBox="1">
            <a:spLocks noGrp="1"/>
          </p:cNvSpPr>
          <p:nvPr/>
        </p:nvSpPr>
        <p:spPr>
          <a:xfrm>
            <a:off x="916047" y="3440936"/>
            <a:ext cx="7639227" cy="9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His admission chest x-ray demonstrated prominence of the right main pulmonary artery</a:t>
            </a:r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CNN Model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5" name="Google Shape;105;p19">
            <a:extLst>
              <a:ext uri="{FF2B5EF4-FFF2-40B4-BE49-F238E27FC236}">
                <a16:creationId xmlns:a16="http://schemas.microsoft.com/office/drawing/2014/main" id="{2C3C7898-BAF9-B143-B0A3-7451A729F8CD}"/>
              </a:ext>
            </a:extLst>
          </p:cNvPr>
          <p:cNvSpPr txBox="1">
            <a:spLocks noGrp="1"/>
          </p:cNvSpPr>
          <p:nvPr/>
        </p:nvSpPr>
        <p:spPr>
          <a:xfrm>
            <a:off x="916049" y="1141806"/>
            <a:ext cx="7639227" cy="4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/>
            <a:r>
              <a:rPr lang="en-US" altLang="ja-JP" dirty="0"/>
              <a:t>For text classification</a:t>
            </a:r>
            <a:endParaRPr dirty="0"/>
          </a:p>
        </p:txBody>
      </p:sp>
      <p:sp>
        <p:nvSpPr>
          <p:cNvPr id="36" name="Google Shape;105;p19">
            <a:extLst>
              <a:ext uri="{FF2B5EF4-FFF2-40B4-BE49-F238E27FC236}">
                <a16:creationId xmlns:a16="http://schemas.microsoft.com/office/drawing/2014/main" id="{409FBFE1-3E71-B646-904A-D837D6804776}"/>
              </a:ext>
            </a:extLst>
          </p:cNvPr>
          <p:cNvSpPr txBox="1">
            <a:spLocks noGrp="1"/>
          </p:cNvSpPr>
          <p:nvPr/>
        </p:nvSpPr>
        <p:spPr>
          <a:xfrm>
            <a:off x="916048" y="1760360"/>
            <a:ext cx="7639227" cy="118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/>
            <a:r>
              <a:rPr lang="en-US" altLang="ja-JP" dirty="0"/>
              <a:t>Example:</a:t>
            </a:r>
          </a:p>
          <a:p>
            <a:pPr marL="649224" lvl="1" indent="-218440"/>
            <a:r>
              <a:rPr lang="en-US" dirty="0"/>
              <a:t>Aim: </a:t>
            </a:r>
            <a:r>
              <a:rPr lang="en-US" altLang="ja-JP" dirty="0"/>
              <a:t>His admission chest x-ray demonstrated </a:t>
            </a:r>
            <a:r>
              <a:rPr lang="en-US" altLang="ja-JP" dirty="0">
                <a:solidFill>
                  <a:srgbClr val="0070C0"/>
                </a:solidFill>
              </a:rPr>
              <a:t>prominence </a:t>
            </a:r>
            <a:r>
              <a:rPr lang="en-US" altLang="ja-JP" dirty="0"/>
              <a:t>of the </a:t>
            </a:r>
            <a:r>
              <a:rPr lang="en-US" altLang="ja-JP" dirty="0">
                <a:solidFill>
                  <a:srgbClr val="00B050"/>
                </a:solidFill>
              </a:rPr>
              <a:t>right main pulmonary artery</a:t>
            </a:r>
            <a:r>
              <a:rPr lang="en-US" altLang="ja-JP" dirty="0"/>
              <a:t>” </a:t>
            </a:r>
            <a:endParaRPr lang="en-US" dirty="0"/>
          </a:p>
          <a:p>
            <a:pPr marL="649224" lvl="1" indent="-218440"/>
            <a:endParaRPr dirty="0"/>
          </a:p>
        </p:txBody>
      </p:sp>
      <p:sp>
        <p:nvSpPr>
          <p:cNvPr id="41" name="Google Shape;105;p19">
            <a:extLst>
              <a:ext uri="{FF2B5EF4-FFF2-40B4-BE49-F238E27FC236}">
                <a16:creationId xmlns:a16="http://schemas.microsoft.com/office/drawing/2014/main" id="{7A717D7B-FA4D-BB4A-97C0-9D8362A6DEBF}"/>
              </a:ext>
            </a:extLst>
          </p:cNvPr>
          <p:cNvSpPr txBox="1">
            <a:spLocks noGrp="1"/>
          </p:cNvSpPr>
          <p:nvPr/>
        </p:nvSpPr>
        <p:spPr>
          <a:xfrm>
            <a:off x="916047" y="2988436"/>
            <a:ext cx="7639227" cy="3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buNone/>
            </a:pPr>
            <a:r>
              <a:rPr lang="en-US" altLang="ja-JP" sz="2400" dirty="0">
                <a:solidFill>
                  <a:schemeClr val="tx1"/>
                </a:solidFill>
              </a:rPr>
              <a:t>Window size: </a:t>
            </a:r>
            <a:r>
              <a:rPr lang="en-US" altLang="ja-JP" sz="2400" dirty="0">
                <a:solidFill>
                  <a:srgbClr val="0070C0"/>
                </a:solidFill>
              </a:rPr>
              <a:t>1</a:t>
            </a:r>
            <a:r>
              <a:rPr lang="en-US" altLang="ja-JP" sz="2400" dirty="0">
                <a:solidFill>
                  <a:schemeClr val="tx1"/>
                </a:solidFill>
              </a:rPr>
              <a:t>/</a:t>
            </a:r>
            <a:r>
              <a:rPr lang="en-US" altLang="ja-JP" sz="2400" dirty="0">
                <a:solidFill>
                  <a:srgbClr val="00B050"/>
                </a:solidFill>
              </a:rPr>
              <a:t>4</a:t>
            </a:r>
            <a:endParaRPr lang="en-US" sz="2400" dirty="0">
              <a:solidFill>
                <a:srgbClr val="00B050"/>
              </a:solidFill>
            </a:endParaRPr>
          </a:p>
          <a:p>
            <a:pPr marL="649224" lvl="1" indent="-218440"/>
            <a:endParaRPr dirty="0"/>
          </a:p>
        </p:txBody>
      </p:sp>
      <p:sp>
        <p:nvSpPr>
          <p:cNvPr id="7" name="フレーム 6">
            <a:extLst>
              <a:ext uri="{FF2B5EF4-FFF2-40B4-BE49-F238E27FC236}">
                <a16:creationId xmlns:a16="http://schemas.microsoft.com/office/drawing/2014/main" id="{D37138FC-D700-3E46-A49A-0412350328AA}"/>
              </a:ext>
            </a:extLst>
          </p:cNvPr>
          <p:cNvSpPr/>
          <p:nvPr/>
        </p:nvSpPr>
        <p:spPr>
          <a:xfrm>
            <a:off x="5844582" y="3440935"/>
            <a:ext cx="1645981" cy="417081"/>
          </a:xfrm>
          <a:prstGeom prst="frame">
            <a:avLst>
              <a:gd name="adj1" fmla="val 64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フレーム 42">
            <a:extLst>
              <a:ext uri="{FF2B5EF4-FFF2-40B4-BE49-F238E27FC236}">
                <a16:creationId xmlns:a16="http://schemas.microsoft.com/office/drawing/2014/main" id="{11203BBE-B780-AE4C-B7D8-ED80C450D6DC}"/>
              </a:ext>
            </a:extLst>
          </p:cNvPr>
          <p:cNvSpPr/>
          <p:nvPr/>
        </p:nvSpPr>
        <p:spPr>
          <a:xfrm>
            <a:off x="798680" y="3824021"/>
            <a:ext cx="742021" cy="417081"/>
          </a:xfrm>
          <a:prstGeom prst="frame">
            <a:avLst>
              <a:gd name="adj1" fmla="val 64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フレーム 43">
            <a:extLst>
              <a:ext uri="{FF2B5EF4-FFF2-40B4-BE49-F238E27FC236}">
                <a16:creationId xmlns:a16="http://schemas.microsoft.com/office/drawing/2014/main" id="{5708F5E2-4A85-F94D-AA7F-832D5037CEE5}"/>
              </a:ext>
            </a:extLst>
          </p:cNvPr>
          <p:cNvSpPr/>
          <p:nvPr/>
        </p:nvSpPr>
        <p:spPr>
          <a:xfrm>
            <a:off x="1540701" y="3824021"/>
            <a:ext cx="742021" cy="417081"/>
          </a:xfrm>
          <a:prstGeom prst="frame">
            <a:avLst>
              <a:gd name="adj1" fmla="val 64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フレーム 44">
            <a:extLst>
              <a:ext uri="{FF2B5EF4-FFF2-40B4-BE49-F238E27FC236}">
                <a16:creationId xmlns:a16="http://schemas.microsoft.com/office/drawing/2014/main" id="{C905410A-E019-0946-9D33-0F94AE7502FA}"/>
              </a:ext>
            </a:extLst>
          </p:cNvPr>
          <p:cNvSpPr/>
          <p:nvPr/>
        </p:nvSpPr>
        <p:spPr>
          <a:xfrm>
            <a:off x="2180866" y="3824021"/>
            <a:ext cx="1476734" cy="417081"/>
          </a:xfrm>
          <a:prstGeom prst="frame">
            <a:avLst>
              <a:gd name="adj1" fmla="val 64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フレーム 45">
            <a:extLst>
              <a:ext uri="{FF2B5EF4-FFF2-40B4-BE49-F238E27FC236}">
                <a16:creationId xmlns:a16="http://schemas.microsoft.com/office/drawing/2014/main" id="{7882282A-F447-D94F-A071-199B8B58327B}"/>
              </a:ext>
            </a:extLst>
          </p:cNvPr>
          <p:cNvSpPr/>
          <p:nvPr/>
        </p:nvSpPr>
        <p:spPr>
          <a:xfrm>
            <a:off x="3570798" y="3824021"/>
            <a:ext cx="898906" cy="417081"/>
          </a:xfrm>
          <a:prstGeom prst="frame">
            <a:avLst>
              <a:gd name="adj1" fmla="val 64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フレーム 46">
            <a:extLst>
              <a:ext uri="{FF2B5EF4-FFF2-40B4-BE49-F238E27FC236}">
                <a16:creationId xmlns:a16="http://schemas.microsoft.com/office/drawing/2014/main" id="{207D9759-ED76-9643-AE62-FBACEE3A256F}"/>
              </a:ext>
            </a:extLst>
          </p:cNvPr>
          <p:cNvSpPr/>
          <p:nvPr/>
        </p:nvSpPr>
        <p:spPr>
          <a:xfrm>
            <a:off x="4020251" y="3392777"/>
            <a:ext cx="4309557" cy="451076"/>
          </a:xfrm>
          <a:prstGeom prst="frame">
            <a:avLst>
              <a:gd name="adj1" fmla="val 64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フレーム 47">
            <a:extLst>
              <a:ext uri="{FF2B5EF4-FFF2-40B4-BE49-F238E27FC236}">
                <a16:creationId xmlns:a16="http://schemas.microsoft.com/office/drawing/2014/main" id="{1704B5E7-A955-854A-B3C6-52B697A95766}"/>
              </a:ext>
            </a:extLst>
          </p:cNvPr>
          <p:cNvSpPr/>
          <p:nvPr/>
        </p:nvSpPr>
        <p:spPr>
          <a:xfrm>
            <a:off x="695781" y="3790026"/>
            <a:ext cx="3938850" cy="451076"/>
          </a:xfrm>
          <a:prstGeom prst="frame">
            <a:avLst>
              <a:gd name="adj1" fmla="val 64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Google Shape;105;p19">
            <a:extLst>
              <a:ext uri="{FF2B5EF4-FFF2-40B4-BE49-F238E27FC236}">
                <a16:creationId xmlns:a16="http://schemas.microsoft.com/office/drawing/2014/main" id="{F87ED92D-6D65-5141-A79C-418838AD1664}"/>
              </a:ext>
            </a:extLst>
          </p:cNvPr>
          <p:cNvSpPr txBox="1">
            <a:spLocks noGrp="1"/>
          </p:cNvSpPr>
          <p:nvPr/>
        </p:nvSpPr>
        <p:spPr>
          <a:xfrm>
            <a:off x="851329" y="4484625"/>
            <a:ext cx="7639227" cy="43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-&gt; Inability to adaptively select multi-scale features</a:t>
            </a: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599" y="514350"/>
            <a:ext cx="6629279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The C</a:t>
            </a:r>
            <a:r>
              <a:rPr lang="en-US" altLang="ja-JP" dirty="0"/>
              <a:t>haracteristics of Medical Codes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5" name="Google Shape;105;p19">
            <a:extLst>
              <a:ext uri="{FF2B5EF4-FFF2-40B4-BE49-F238E27FC236}">
                <a16:creationId xmlns:a16="http://schemas.microsoft.com/office/drawing/2014/main" id="{2C3C7898-BAF9-B143-B0A3-7451A729F8CD}"/>
              </a:ext>
            </a:extLst>
          </p:cNvPr>
          <p:cNvSpPr txBox="1">
            <a:spLocks noGrp="1"/>
          </p:cNvSpPr>
          <p:nvPr/>
        </p:nvSpPr>
        <p:spPr>
          <a:xfrm>
            <a:off x="916049" y="1141805"/>
            <a:ext cx="7639227" cy="133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>
              <a:lnSpc>
                <a:spcPct val="150000"/>
              </a:lnSpc>
            </a:pPr>
            <a:r>
              <a:rPr lang="en-US" altLang="ja-JP" dirty="0"/>
              <a:t>Hierarchical structure</a:t>
            </a:r>
          </a:p>
          <a:p>
            <a:pPr marL="192024" lvl="0" indent="-218440">
              <a:lnSpc>
                <a:spcPct val="150000"/>
              </a:lnSpc>
            </a:pPr>
            <a:r>
              <a:rPr lang="en-US" altLang="ja-JP" dirty="0"/>
              <a:t>Nodes close to one with similar semantic embeddings</a:t>
            </a:r>
            <a:endParaRPr dirty="0"/>
          </a:p>
        </p:txBody>
      </p:sp>
      <p:sp>
        <p:nvSpPr>
          <p:cNvPr id="36" name="Google Shape;105;p19">
            <a:extLst>
              <a:ext uri="{FF2B5EF4-FFF2-40B4-BE49-F238E27FC236}">
                <a16:creationId xmlns:a16="http://schemas.microsoft.com/office/drawing/2014/main" id="{409FBFE1-3E71-B646-904A-D837D6804776}"/>
              </a:ext>
            </a:extLst>
          </p:cNvPr>
          <p:cNvSpPr txBox="1">
            <a:spLocks noGrp="1"/>
          </p:cNvSpPr>
          <p:nvPr/>
        </p:nvSpPr>
        <p:spPr>
          <a:xfrm>
            <a:off x="916049" y="2165474"/>
            <a:ext cx="4906017" cy="118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/>
            <a:r>
              <a:rPr lang="en-US" altLang="ja-JP" dirty="0"/>
              <a:t>Example:</a:t>
            </a:r>
          </a:p>
          <a:p>
            <a:pPr marL="649224" lvl="1" indent="-218440"/>
            <a:r>
              <a:rPr lang="en-US" altLang="ja-JP" dirty="0"/>
              <a:t>proximal </a:t>
            </a:r>
            <a:r>
              <a:rPr lang="en-US" altLang="ja-JP" dirty="0">
                <a:solidFill>
                  <a:srgbClr val="00B050"/>
                </a:solidFill>
              </a:rPr>
              <a:t>pancreatectomy</a:t>
            </a:r>
            <a:r>
              <a:rPr lang="en-US" altLang="ja-JP" dirty="0"/>
              <a:t> (52.51)</a:t>
            </a:r>
          </a:p>
          <a:p>
            <a:pPr marL="649224" lvl="1" indent="-218440"/>
            <a:r>
              <a:rPr lang="en-US" altLang="ja-JP" dirty="0"/>
              <a:t>distal </a:t>
            </a:r>
            <a:r>
              <a:rPr lang="en-US" altLang="ja-JP" dirty="0">
                <a:solidFill>
                  <a:srgbClr val="00B050"/>
                </a:solidFill>
              </a:rPr>
              <a:t>pancreatectomy</a:t>
            </a:r>
            <a:r>
              <a:rPr lang="en-US" altLang="ja-JP" dirty="0"/>
              <a:t> (52.52)</a:t>
            </a:r>
          </a:p>
          <a:p>
            <a:pPr marL="649224" lvl="1" indent="-218440"/>
            <a:r>
              <a:rPr lang="en-US" altLang="ja-JP" dirty="0"/>
              <a:t>radical subtotal </a:t>
            </a:r>
            <a:r>
              <a:rPr lang="en-US" altLang="ja-JP" dirty="0">
                <a:solidFill>
                  <a:srgbClr val="00B050"/>
                </a:solidFill>
              </a:rPr>
              <a:t>pancreatectomy</a:t>
            </a:r>
            <a:r>
              <a:rPr lang="en-US" altLang="ja-JP" dirty="0"/>
              <a:t> (52.53)</a:t>
            </a:r>
          </a:p>
          <a:p>
            <a:pPr marL="649224" lvl="1" indent="-218440"/>
            <a:endParaRPr dirty="0"/>
          </a:p>
        </p:txBody>
      </p:sp>
      <p:sp>
        <p:nvSpPr>
          <p:cNvPr id="16" name="Google Shape;105;p19">
            <a:extLst>
              <a:ext uri="{FF2B5EF4-FFF2-40B4-BE49-F238E27FC236}">
                <a16:creationId xmlns:a16="http://schemas.microsoft.com/office/drawing/2014/main" id="{71B43F4C-E69E-734F-BBCA-A965B226ABC1}"/>
              </a:ext>
            </a:extLst>
          </p:cNvPr>
          <p:cNvSpPr txBox="1">
            <a:spLocks noGrp="1"/>
          </p:cNvSpPr>
          <p:nvPr/>
        </p:nvSpPr>
        <p:spPr>
          <a:xfrm>
            <a:off x="1346242" y="4372398"/>
            <a:ext cx="3746619" cy="40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192024" lvl="0" indent="-218440"/>
            <a:r>
              <a:rPr lang="en-US" altLang="ja-JP" dirty="0"/>
              <a:t>partial </a:t>
            </a:r>
            <a:r>
              <a:rPr lang="en-US" altLang="ja-JP" dirty="0">
                <a:solidFill>
                  <a:srgbClr val="00B050"/>
                </a:solidFill>
              </a:rPr>
              <a:t>pancreatectomy</a:t>
            </a:r>
            <a:r>
              <a:rPr lang="en-US" altLang="ja-JP" dirty="0"/>
              <a:t> (52.5)</a:t>
            </a:r>
            <a:endParaRPr dirty="0"/>
          </a:p>
        </p:txBody>
      </p:sp>
      <p:sp>
        <p:nvSpPr>
          <p:cNvPr id="17" name="右矢印 16">
            <a:extLst>
              <a:ext uri="{FF2B5EF4-FFF2-40B4-BE49-F238E27FC236}">
                <a16:creationId xmlns:a16="http://schemas.microsoft.com/office/drawing/2014/main" id="{1CF343DB-09B8-5D4B-89AC-53FCA51F955A}"/>
              </a:ext>
            </a:extLst>
          </p:cNvPr>
          <p:cNvSpPr/>
          <p:nvPr/>
        </p:nvSpPr>
        <p:spPr>
          <a:xfrm rot="5400000">
            <a:off x="2959698" y="3882029"/>
            <a:ext cx="274805" cy="244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Google Shape;105;p19">
            <a:extLst>
              <a:ext uri="{FF2B5EF4-FFF2-40B4-BE49-F238E27FC236}">
                <a16:creationId xmlns:a16="http://schemas.microsoft.com/office/drawing/2014/main" id="{289C3A86-A11A-9D43-A4E4-D39703D17092}"/>
              </a:ext>
            </a:extLst>
          </p:cNvPr>
          <p:cNvSpPr txBox="1">
            <a:spLocks noGrp="1"/>
          </p:cNvSpPr>
          <p:nvPr/>
        </p:nvSpPr>
        <p:spPr>
          <a:xfrm>
            <a:off x="3649949" y="3805567"/>
            <a:ext cx="3746619" cy="40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children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フレーム 9">
            <a:extLst>
              <a:ext uri="{FF2B5EF4-FFF2-40B4-BE49-F238E27FC236}">
                <a16:creationId xmlns:a16="http://schemas.microsoft.com/office/drawing/2014/main" id="{A3FFCE40-F0E3-2F4E-89CD-C05063A0479D}"/>
              </a:ext>
            </a:extLst>
          </p:cNvPr>
          <p:cNvSpPr/>
          <p:nvPr/>
        </p:nvSpPr>
        <p:spPr>
          <a:xfrm>
            <a:off x="1148862" y="2464794"/>
            <a:ext cx="5345723" cy="1239699"/>
          </a:xfrm>
          <a:prstGeom prst="frame">
            <a:avLst>
              <a:gd name="adj1" fmla="val 398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Aim(s)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5" name="Google Shape;105;p19">
            <a:extLst>
              <a:ext uri="{FF2B5EF4-FFF2-40B4-BE49-F238E27FC236}">
                <a16:creationId xmlns:a16="http://schemas.microsoft.com/office/drawing/2014/main" id="{2C3C7898-BAF9-B143-B0A3-7451A729F8CD}"/>
              </a:ext>
            </a:extLst>
          </p:cNvPr>
          <p:cNvSpPr txBox="1">
            <a:spLocks noGrp="1"/>
          </p:cNvSpPr>
          <p:nvPr/>
        </p:nvSpPr>
        <p:spPr>
          <a:xfrm>
            <a:off x="916049" y="1141805"/>
            <a:ext cx="7639227" cy="195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lvl="0" indent="-457200">
              <a:spcAft>
                <a:spcPts val="1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altLang="ja-JP" sz="2400" dirty="0"/>
              <a:t>Use a densely connected convolutional neural network  to produce variable n-gram features </a:t>
            </a:r>
          </a:p>
          <a:p>
            <a:pPr lvl="0" indent="-457200">
              <a:spcAft>
                <a:spcPts val="1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altLang="ja-JP" sz="2400" dirty="0"/>
              <a:t> Incorporate a multi-scale feature attention to adaptively select multi-scale features</a:t>
            </a:r>
          </a:p>
          <a:p>
            <a:pPr lvl="0" indent="-457200">
              <a:spcAft>
                <a:spcPts val="15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altLang="ja-JP" sz="2400" dirty="0"/>
              <a:t>Use graph convolutional neural network to capture both the hierarchical relationships among medical codes and the semantics of each code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7814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</a:t>
            </a:r>
            <a:endParaRPr dirty="0"/>
          </a:p>
        </p:txBody>
      </p:sp>
      <p:sp>
        <p:nvSpPr>
          <p:cNvPr id="93" name="Google Shape;93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ja-JP" b="1" dirty="0">
                <a:solidFill>
                  <a:schemeClr val="lt1"/>
                </a:solidFill>
                <a:latin typeface="Encode Sans Semi Condensed"/>
              </a:rPr>
              <a:t>2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9676756"/>
      </p:ext>
    </p:extLst>
  </p:cSld>
  <p:clrMapOvr>
    <a:masterClrMapping/>
  </p:clrMapOvr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585</Words>
  <Application>Microsoft Macintosh PowerPoint</Application>
  <PresentationFormat>画面に合わせる (16:9)</PresentationFormat>
  <Paragraphs>130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Encode Sans Semi Condensed</vt:lpstr>
      <vt:lpstr>Karla</vt:lpstr>
      <vt:lpstr>ＭＳ Ｐゴシック</vt:lpstr>
      <vt:lpstr>Roboto Condensed Light</vt:lpstr>
      <vt:lpstr>Arial</vt:lpstr>
      <vt:lpstr>Calibri</vt:lpstr>
      <vt:lpstr>Cambria Math</vt:lpstr>
      <vt:lpstr>Iden template</vt:lpstr>
      <vt:lpstr>EHR Coding with Multi-scale Feature Attention and Structured Knowledge Graph Propagation</vt:lpstr>
      <vt:lpstr>Outline</vt:lpstr>
      <vt:lpstr>INTRODUCTION</vt:lpstr>
      <vt:lpstr>EHR Coding</vt:lpstr>
      <vt:lpstr>CNN Model</vt:lpstr>
      <vt:lpstr>CNN Model</vt:lpstr>
      <vt:lpstr>The Characteristics of Medical Codes</vt:lpstr>
      <vt:lpstr>Aim(s)</vt:lpstr>
      <vt:lpstr>METHOD</vt:lpstr>
      <vt:lpstr>FRAMEWORK</vt:lpstr>
      <vt:lpstr>Embedding Layer</vt:lpstr>
      <vt:lpstr>Densely Connected Convolutional Layer</vt:lpstr>
      <vt:lpstr>Attention Layer – Multi-scale Feature attention</vt:lpstr>
      <vt:lpstr>Attention Layer – Label-dependent attention</vt:lpstr>
      <vt:lpstr>Structured Knowledge Graph Propagation</vt:lpstr>
      <vt:lpstr>Output Layer</vt:lpstr>
      <vt:lpstr>EXPERIMENT</vt:lpstr>
      <vt:lpstr>Dataset</vt:lpstr>
      <vt:lpstr>Evaluation metrics</vt:lpstr>
      <vt:lpstr>Comparison Baselines</vt:lpstr>
      <vt:lpstr>Result(s)- full label set</vt:lpstr>
      <vt:lpstr>Result(s)- top-50 label set</vt:lpstr>
      <vt:lpstr>Interpretability</vt:lpstr>
      <vt:lpstr>Ablation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 Coding with Multi-scale Feature Attention and Structured Knowledge Graph Propagation</dc:title>
  <cp:lastModifiedBy>簡子芸</cp:lastModifiedBy>
  <cp:revision>21</cp:revision>
  <cp:lastPrinted>2020-03-30T05:46:53Z</cp:lastPrinted>
  <dcterms:modified xsi:type="dcterms:W3CDTF">2020-03-30T09:24:49Z</dcterms:modified>
</cp:coreProperties>
</file>